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Název a podtit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á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sef Novák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–Josef Novák</a:t>
            </a:r>
          </a:p>
        </p:txBody>
      </p:sp>
      <p:sp>
        <p:nvSpPr>
          <p:cNvPr id="94" name="„Sem napište citát.“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„Sem napište citát.“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řeka protékající tropickým pralesem"/>
          <p:cNvSpPr/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na šíř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Řeka protékající tropickým pralesem"/>
          <p:cNvSpPr/>
          <p:nvPr>
            <p:ph type="pic" idx="21"/>
          </p:nvPr>
        </p:nvSpPr>
        <p:spPr>
          <a:xfrm>
            <a:off x="3125968" y="-1762099"/>
            <a:ext cx="18135601" cy="13607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- ve střed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na výš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etailní záběr oranžového květu obklopeného velkými tropickými listy"/>
          <p:cNvSpPr/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- nahoř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 a 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ev, odrážky, 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etailní záběr listovnice červenooké na listu"/>
          <p:cNvSpPr/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grafie - 3 na výš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etailní záběr oranžového květu obklopeného velkými tropickými listy"/>
          <p:cNvSpPr/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Detailní záběr listovnice červenooké na listu"/>
          <p:cNvSpPr/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Řeka protékající tropickým pralesem"/>
          <p:cNvSpPr/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aming na blockchainu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Gaming na blockchainu</a:t>
            </a:r>
          </a:p>
        </p:txBody>
      </p:sp>
      <p:sp>
        <p:nvSpPr>
          <p:cNvPr id="120" name="Kdo by nechtěl vlastnit Illidanovy meč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Kdo by nechtěl vlastnit Illidanovy meče</a:t>
            </a:r>
          </a:p>
        </p:txBody>
      </p:sp>
      <p:sp>
        <p:nvSpPr>
          <p:cNvPr id="121" name="ETH Flenders"/>
          <p:cNvSpPr txBox="1"/>
          <p:nvPr/>
        </p:nvSpPr>
        <p:spPr>
          <a:xfrm>
            <a:off x="18512433" y="10849051"/>
            <a:ext cx="4254475" cy="90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400"/>
            </a:lvl1pPr>
          </a:lstStyle>
          <a:p>
            <a:pPr/>
            <a:r>
              <a:t>ETH Flenders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Axie Inifnity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Axie Inifnity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3" name="Axie-Infinity.jpg.jpeg" descr="Axie-Infinity.jp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747" y="175724"/>
            <a:ext cx="23936506" cy="13364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y to earn…"/>
          <p:cNvSpPr txBox="1"/>
          <p:nvPr>
            <p:ph type="body" idx="1"/>
          </p:nvPr>
        </p:nvSpPr>
        <p:spPr>
          <a:xfrm>
            <a:off x="1689100" y="1123950"/>
            <a:ext cx="21005800" cy="11322050"/>
          </a:xfrm>
          <a:prstGeom prst="rect">
            <a:avLst/>
          </a:prstGeom>
        </p:spPr>
        <p:txBody>
          <a:bodyPr/>
          <a:lstStyle/>
          <a:p>
            <a:pPr/>
            <a:r>
              <a:t>Play to earn</a:t>
            </a:r>
          </a:p>
          <a:p>
            <a:pPr/>
            <a:r>
              <a:t>PVE, PVP</a:t>
            </a:r>
          </a:p>
          <a:p>
            <a:pPr/>
            <a:r>
              <a:t>Různé typy a vzácnosti Axies</a:t>
            </a:r>
          </a:p>
          <a:p>
            <a:pPr/>
            <a:r>
              <a:t>Breeding, 3 druhy genu, smooth love potion token</a:t>
            </a:r>
          </a:p>
          <a:p>
            <a:pPr/>
            <a:r>
              <a:t>Přechod na svůj sidechain Ronin</a:t>
            </a:r>
          </a:p>
          <a:p>
            <a:pPr/>
            <a:r>
              <a:t>Vyšší vstupní náklady, scholarships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a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Lands</a:t>
            </a:r>
          </a:p>
        </p:txBody>
      </p:sp>
      <p:sp>
        <p:nvSpPr>
          <p:cNvPr id="148" name="Další část h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Další část hry</a:t>
            </a:r>
          </a:p>
          <a:p>
            <a:pPr/>
            <a:r>
              <a:t>Možnost vložit na land své Axie aby těžily, z toho se vylepšovaly budovy atp</a:t>
            </a:r>
          </a:p>
          <a:p>
            <a:pPr/>
            <a:r>
              <a:t>Hra je stále ve vývoji, ale část pozemků už je v oběhu, 17 000 z 90 000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1" name="Axie Land.png" descr="Axie La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or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Sorare</a:t>
            </a:r>
          </a:p>
        </p:txBody>
      </p:sp>
      <p:sp>
        <p:nvSpPr>
          <p:cNvPr id="154" name="Fantasy sp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7050" indent="-527050" defTabSz="685165">
              <a:spcBef>
                <a:spcPts val="4800"/>
              </a:spcBef>
              <a:defRPr sz="3984"/>
            </a:pPr>
            <a:r>
              <a:t>Fantasy sport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V únoru vybrali 50mil€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V srpnu/září 650mil€, celková hodnota 4,3mld (Griezmann, Ferdinand, Azpilicueta)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Fotbal, další sporty mají být přidány v r. 2022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Žádná vstupní investice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Marketplace= L2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LeagueDAO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Common, Limited, Rare, Superrare, Unique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ouble-click to edit"/>
          <p:cNvSpPr txBox="1"/>
          <p:nvPr>
            <p:ph type="body" idx="1"/>
          </p:nvPr>
        </p:nvSpPr>
        <p:spPr>
          <a:xfrm>
            <a:off x="1689100" y="-1392040"/>
            <a:ext cx="21005800" cy="1383804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Screenshot-2021-08-23-at-14.39.12.png" descr="Screenshot-2021-08-23-at-14.3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0486" y="990203"/>
            <a:ext cx="20783028" cy="9753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Koncepty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Koncepty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lluviu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Illuvium</a:t>
            </a:r>
          </a:p>
        </p:txBody>
      </p:sp>
      <p:sp>
        <p:nvSpPr>
          <p:cNvPr id="162" name="AAA hra, aktuálně okolo 100 lidí, kteří pracují na projektu…"/>
          <p:cNvSpPr txBox="1"/>
          <p:nvPr>
            <p:ph type="body" idx="1"/>
          </p:nvPr>
        </p:nvSpPr>
        <p:spPr>
          <a:xfrm>
            <a:off x="1689100" y="3149600"/>
            <a:ext cx="21005800" cy="9978926"/>
          </a:xfrm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4600"/>
              </a:spcBef>
              <a:defRPr sz="3792"/>
            </a:pPr>
            <a:r>
              <a:t>AAA hra, aktuálně okolo 100 lidí, kteří pracují na projektu</a:t>
            </a:r>
          </a:p>
          <a:p>
            <a:pPr marL="501650" indent="-501650" defTabSz="652145">
              <a:spcBef>
                <a:spcPts val="4600"/>
              </a:spcBef>
              <a:defRPr sz="3792"/>
            </a:pPr>
            <a:r>
              <a:t>Spoluzakladatelé jsou Kieran a Aaron Warwick</a:t>
            </a:r>
          </a:p>
          <a:p>
            <a:pPr marL="501650" indent="-501650" defTabSz="652145">
              <a:spcBef>
                <a:spcPts val="4600"/>
              </a:spcBef>
              <a:defRPr sz="3792"/>
            </a:pPr>
            <a:r>
              <a:t>Spíše herní studio, než jeden herní titul</a:t>
            </a:r>
          </a:p>
          <a:p>
            <a:pPr marL="501650" indent="-501650" defTabSz="652145">
              <a:spcBef>
                <a:spcPts val="4600"/>
              </a:spcBef>
              <a:defRPr sz="3792"/>
            </a:pPr>
            <a:r>
              <a:t>Q1/Q2 2022</a:t>
            </a:r>
          </a:p>
          <a:p>
            <a:pPr marL="501650" indent="-501650" defTabSz="652145">
              <a:spcBef>
                <a:spcPts val="4600"/>
              </a:spcBef>
              <a:defRPr sz="3792"/>
            </a:pPr>
            <a:r>
              <a:t>Není potřeba žádný vstupní kapitál</a:t>
            </a:r>
          </a:p>
          <a:p>
            <a:pPr marL="501650" indent="-501650" defTabSz="652145">
              <a:spcBef>
                <a:spcPts val="4600"/>
              </a:spcBef>
              <a:defRPr sz="3792"/>
            </a:pPr>
            <a:r>
              <a:t>RPG collection game</a:t>
            </a:r>
          </a:p>
          <a:p>
            <a:pPr lvl="2" marL="1504950" indent="-501650" defTabSz="652145">
              <a:spcBef>
                <a:spcPts val="4600"/>
              </a:spcBef>
              <a:defRPr sz="3792"/>
            </a:pPr>
            <a:r>
              <a:t>Open world, T0-T5</a:t>
            </a:r>
          </a:p>
          <a:p>
            <a:pPr lvl="2" marL="1504950" indent="-501650" defTabSz="652145">
              <a:spcBef>
                <a:spcPts val="4600"/>
              </a:spcBef>
              <a:defRPr sz="3792"/>
            </a:pPr>
            <a:r>
              <a:t>Sbírání Illuvialu pomocí shardu</a:t>
            </a:r>
          </a:p>
          <a:p>
            <a:pPr lvl="2" marL="1504950" indent="-501650" defTabSz="652145">
              <a:spcBef>
                <a:spcPts val="4600"/>
              </a:spcBef>
              <a:defRPr sz="3792"/>
            </a:pPr>
            <a:r>
              <a:t>Magic chess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Screen_Shot_2021-09-06_at_19.19.48.png" descr="Screen_Shot_2021-09-06_at_19.19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035" y="204265"/>
            <a:ext cx="23703930" cy="13307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1. Moloch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1. Molochy</a:t>
            </a:r>
          </a:p>
          <a:p>
            <a:pPr>
              <a:defRPr sz="6000"/>
            </a:pPr>
            <a:r>
              <a:t>2. Průkopníci</a:t>
            </a:r>
          </a:p>
          <a:p>
            <a:pPr>
              <a:defRPr sz="6000"/>
            </a:pPr>
            <a:r>
              <a:t>3. Koncepty</a:t>
            </a:r>
          </a:p>
          <a:p>
            <a:pPr>
              <a:defRPr sz="6000"/>
            </a:pPr>
            <a:r>
              <a:t>4. Co sledovat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Latest_UI_Update.png" descr="Latest_UI_Up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66" y="376001"/>
            <a:ext cx="23814988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lluvialove a shar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Illuvialove a shardy</a:t>
            </a:r>
          </a:p>
        </p:txBody>
      </p:sp>
      <p:sp>
        <p:nvSpPr>
          <p:cNvPr id="173" name="Illuvialove= pokemon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Illuvialove= pokemoni</a:t>
            </a:r>
          </a:p>
          <a:p>
            <a:pPr/>
            <a:r>
              <a:t>Shardy= pokebal</a:t>
            </a:r>
          </a:p>
          <a:p>
            <a:pPr/>
            <a:r>
              <a:t>Bonding curve při chycení</a:t>
            </a:r>
          </a:p>
          <a:p>
            <a:pPr/>
            <a:r>
              <a:t>Čím lepší a vyšší úroveň Illuviala, tím lepší shard je potřeba na chycení</a:t>
            </a:r>
          </a:p>
          <a:p>
            <a:pPr/>
            <a:r>
              <a:t>Po boji se léčí v shardu po nějaký čas</a:t>
            </a:r>
          </a:p>
          <a:p>
            <a:pPr/>
            <a:r>
              <a:t>Různé elementy a role, které se dají kombinovat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VE a PV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PVE a PVP</a:t>
            </a:r>
          </a:p>
        </p:txBody>
      </p:sp>
      <p:sp>
        <p:nvSpPr>
          <p:cNvPr id="176" name="Illuviary= Wikipedia, záznamy o chycení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550" indent="-463550" defTabSz="602615">
              <a:spcBef>
                <a:spcPts val="4300"/>
              </a:spcBef>
              <a:defRPr sz="3504"/>
            </a:pPr>
            <a:r>
              <a:t>Illuviary= Wikipedia, záznamy o chycení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Objevování lokací, možnost interakce s prostředím (těžení, sbírání)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PVP</a:t>
            </a:r>
          </a:p>
          <a:p>
            <a:pPr lvl="2" marL="1390650" indent="-463550" defTabSz="602615">
              <a:spcBef>
                <a:spcPts val="4300"/>
              </a:spcBef>
              <a:defRPr sz="3504"/>
            </a:pPr>
            <a:r>
              <a:t>Ranked arena</a:t>
            </a:r>
          </a:p>
          <a:p>
            <a:pPr lvl="3" marL="1854200" indent="-463550" defTabSz="602615">
              <a:spcBef>
                <a:spcPts val="4300"/>
              </a:spcBef>
              <a:defRPr sz="3504"/>
            </a:pPr>
            <a:r>
              <a:t>Stejné podmínky pro hráče</a:t>
            </a:r>
          </a:p>
          <a:p>
            <a:pPr lvl="3" marL="1854200" indent="-463550" defTabSz="602615">
              <a:spcBef>
                <a:spcPts val="4300"/>
              </a:spcBef>
              <a:defRPr sz="3504"/>
            </a:pPr>
            <a:r>
              <a:t>Bude záležet na zvolené taktice a kombinacích</a:t>
            </a:r>
          </a:p>
          <a:p>
            <a:pPr lvl="2" marL="1390650" indent="-463550" defTabSz="602615">
              <a:spcBef>
                <a:spcPts val="4300"/>
              </a:spcBef>
              <a:defRPr sz="3504"/>
            </a:pPr>
            <a:r>
              <a:t>Leviathan arena</a:t>
            </a:r>
          </a:p>
          <a:p>
            <a:pPr lvl="3" marL="1854200" indent="-463550" defTabSz="602615">
              <a:spcBef>
                <a:spcPts val="4300"/>
              </a:spcBef>
              <a:defRPr sz="3504"/>
            </a:pPr>
            <a:r>
              <a:t>Kdokoli s kýmkoli</a:t>
            </a:r>
          </a:p>
          <a:p>
            <a:pPr lvl="3" marL="1854200" indent="-463550" defTabSz="602615">
              <a:spcBef>
                <a:spcPts val="4300"/>
              </a:spcBef>
              <a:defRPr sz="3504"/>
            </a:pPr>
            <a:r>
              <a:t>Přibližně stejná kvalita a člověk se musí dostat nahoru žebříčkem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Illuvium Ze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Illuvium Zero</a:t>
            </a:r>
          </a:p>
        </p:txBody>
      </p:sp>
      <p:sp>
        <p:nvSpPr>
          <p:cNvPr id="179" name="Mobilní mini-hra, propojení s hlavní hro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Mobilní mini-hra, propojení s hlavní hrou</a:t>
            </a:r>
          </a:p>
          <a:p>
            <a:pPr/>
            <a:r>
              <a:t>100k pozemků, T0-T5</a:t>
            </a:r>
          </a:p>
          <a:p>
            <a:pPr/>
            <a:r>
              <a:t>Těžba Fuel a možnost prodání za ETH</a:t>
            </a:r>
          </a:p>
          <a:p>
            <a:pPr/>
            <a:r>
              <a:t>Možnost vytvoření nového skinu pro předměty v základní hře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ve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Revenue</a:t>
            </a:r>
          </a:p>
        </p:txBody>
      </p:sp>
      <p:sp>
        <p:nvSpPr>
          <p:cNvPr id="182" name="Léčení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Léčení </a:t>
            </a:r>
          </a:p>
          <a:p>
            <a:pPr/>
            <a:r>
              <a:t>Transport</a:t>
            </a:r>
          </a:p>
          <a:p>
            <a:pPr/>
            <a:r>
              <a:t>Marketplace fee, L2</a:t>
            </a:r>
          </a:p>
          <a:p>
            <a:pPr/>
            <a:r>
              <a:t>Sázky</a:t>
            </a:r>
          </a:p>
          <a:p>
            <a:pPr/>
            <a:r>
              <a:t>Platba v ETH</a:t>
            </a:r>
          </a:p>
          <a:p>
            <a:pPr/>
            <a:r>
              <a:t>100% revenue jde zpátky držitelům tokenu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 sledovat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Co sledovat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uild of Guardians…"/>
          <p:cNvSpPr txBox="1"/>
          <p:nvPr>
            <p:ph type="body" idx="1"/>
          </p:nvPr>
        </p:nvSpPr>
        <p:spPr>
          <a:xfrm>
            <a:off x="1689100" y="346372"/>
            <a:ext cx="21005800" cy="12099628"/>
          </a:xfrm>
          <a:prstGeom prst="rect">
            <a:avLst/>
          </a:prstGeom>
        </p:spPr>
        <p:txBody>
          <a:bodyPr/>
          <a:lstStyle/>
          <a:p>
            <a:pPr lvl="1" marL="1079500" indent="-539750" defTabSz="701675">
              <a:spcBef>
                <a:spcPts val="5000"/>
              </a:spcBef>
              <a:defRPr sz="4080"/>
            </a:pPr>
            <a:r>
              <a:t>Guild of Guardians</a:t>
            </a:r>
          </a:p>
          <a:p>
            <a:pPr lvl="2" marL="1619250" indent="-539750" defTabSz="701675">
              <a:spcBef>
                <a:spcPts val="5000"/>
              </a:spcBef>
              <a:defRPr sz="4080"/>
            </a:pPr>
            <a:r>
              <a:t>Mobilní multi-player RPG</a:t>
            </a:r>
          </a:p>
          <a:p>
            <a:pPr lvl="2" marL="1619250" indent="-539750" defTabSz="701675">
              <a:spcBef>
                <a:spcPts val="5000"/>
              </a:spcBef>
              <a:defRPr sz="4080"/>
            </a:pPr>
            <a:r>
              <a:t>ImmutableX</a:t>
            </a:r>
          </a:p>
          <a:p>
            <a:pPr lvl="1" marL="1079500" indent="-539750" defTabSz="701675">
              <a:spcBef>
                <a:spcPts val="5000"/>
              </a:spcBef>
              <a:defRPr sz="4080"/>
            </a:pPr>
            <a:r>
              <a:t>Star Atlas</a:t>
            </a:r>
          </a:p>
          <a:p>
            <a:pPr lvl="2" marL="1619250" indent="-539750" defTabSz="701675">
              <a:spcBef>
                <a:spcPts val="5000"/>
              </a:spcBef>
              <a:defRPr sz="4080"/>
            </a:pPr>
            <a:r>
              <a:t>Solana</a:t>
            </a:r>
          </a:p>
          <a:p>
            <a:pPr lvl="2" marL="1619250" indent="-539750" defTabSz="701675">
              <a:spcBef>
                <a:spcPts val="5000"/>
              </a:spcBef>
              <a:defRPr sz="4080"/>
            </a:pPr>
            <a:r>
              <a:t>Odehrává se ve vesmíru</a:t>
            </a:r>
          </a:p>
          <a:p>
            <a:pPr lvl="2" marL="1619250" indent="-539750" defTabSz="701675">
              <a:spcBef>
                <a:spcPts val="5000"/>
              </a:spcBef>
              <a:defRPr sz="4080"/>
            </a:pPr>
            <a:r>
              <a:t>Obrovsky komplexní ekosystém</a:t>
            </a:r>
          </a:p>
          <a:p>
            <a:pPr lvl="1" marL="1079500" indent="-539750" defTabSz="701675">
              <a:spcBef>
                <a:spcPts val="5000"/>
              </a:spcBef>
              <a:defRPr sz="4080"/>
            </a:pPr>
            <a:r>
              <a:t>Parallel</a:t>
            </a:r>
          </a:p>
          <a:p>
            <a:pPr lvl="2" marL="1619250" indent="-539750" defTabSz="701675">
              <a:spcBef>
                <a:spcPts val="5000"/>
              </a:spcBef>
              <a:defRPr sz="4080"/>
            </a:pPr>
            <a:r>
              <a:t>Podobné jako Hearthstone</a:t>
            </a:r>
          </a:p>
          <a:p>
            <a:pPr lvl="2" marL="1619250" indent="-539750" defTabSz="701675">
              <a:spcBef>
                <a:spcPts val="5000"/>
              </a:spcBef>
              <a:defRPr sz="4080"/>
            </a:pPr>
            <a:r>
              <a:t>Prvky AR/VR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olochy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 lvl="8"/>
            <a:r>
              <a:t>Molochy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Activision-Blizzard-Logo-2020.jpg" descr="Activision-Blizzard-Logo-20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03" y="523676"/>
            <a:ext cx="24130959" cy="12668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oD, WoW, Overwatch…"/>
          <p:cNvSpPr txBox="1"/>
          <p:nvPr>
            <p:ph type="body" idx="1"/>
          </p:nvPr>
        </p:nvSpPr>
        <p:spPr>
          <a:xfrm>
            <a:off x="1689100" y="621506"/>
            <a:ext cx="21005800" cy="11824494"/>
          </a:xfrm>
          <a:prstGeom prst="rect">
            <a:avLst/>
          </a:prstGeom>
        </p:spPr>
        <p:txBody>
          <a:bodyPr/>
          <a:lstStyle/>
          <a:p>
            <a:pPr/>
            <a:r>
              <a:t>CoD, WoW, Overwatch</a:t>
            </a:r>
          </a:p>
          <a:p>
            <a:pPr/>
            <a:r>
              <a:t>Revenue v r. 2020 přes 8 miliard$</a:t>
            </a:r>
          </a:p>
          <a:p>
            <a:pPr/>
            <a:r>
              <a:t>Net income 2,6 miliardy$</a:t>
            </a:r>
          </a:p>
          <a:p>
            <a:pPr/>
            <a:r>
              <a:t>Tržní kapitalizace kolem 60miliard$</a:t>
            </a:r>
          </a:p>
          <a:p>
            <a:pPr/>
            <a:r>
              <a:t>Necelých 400mil aktivních hráčů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83-833280_electronic-arts-png-ea-games-logo-png-transparent.jpg" descr="83-833280_electronic-arts-png-ea-games-logo-png-transpar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344" y="719136"/>
            <a:ext cx="21924512" cy="12277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portovní (NHL, NFL, UFC, FIFA…), Star Wars…"/>
          <p:cNvSpPr txBox="1"/>
          <p:nvPr>
            <p:ph type="body" idx="1"/>
          </p:nvPr>
        </p:nvSpPr>
        <p:spPr>
          <a:xfrm>
            <a:off x="1689100" y="177403"/>
            <a:ext cx="21005800" cy="12268597"/>
          </a:xfrm>
          <a:prstGeom prst="rect">
            <a:avLst/>
          </a:prstGeom>
        </p:spPr>
        <p:txBody>
          <a:bodyPr/>
          <a:lstStyle/>
          <a:p>
            <a:pPr/>
            <a:r>
              <a:t>Sportovní (NHL, NFL, UFC, FIFA…), Star Wars</a:t>
            </a:r>
          </a:p>
          <a:p>
            <a:pPr/>
            <a:r>
              <a:t>Tržní kapitalizace 40mld$</a:t>
            </a:r>
          </a:p>
          <a:p>
            <a:pPr/>
            <a:r>
              <a:t>Revenue 5,5mld$</a:t>
            </a:r>
          </a:p>
          <a:p>
            <a:pPr/>
            <a:r>
              <a:t>Mikrotransakce, Pay to win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tea-vs-electronic-arts-ea-tea-dlc-everything-paid-extra.jpg" descr="tea-vs-electronic-arts-ea-tea-dlc-everything-paid-extr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1267" y="-87680"/>
            <a:ext cx="17681466" cy="1424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růkopníci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Průkopníci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